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</p:sldMasterIdLst>
  <p:sldIdLst>
    <p:sldId id="317" r:id="rId2"/>
    <p:sldId id="335" r:id="rId3"/>
    <p:sldId id="351" r:id="rId4"/>
    <p:sldId id="337" r:id="rId5"/>
    <p:sldId id="339" r:id="rId6"/>
    <p:sldId id="340" r:id="rId7"/>
    <p:sldId id="352" r:id="rId8"/>
    <p:sldId id="354" r:id="rId9"/>
    <p:sldId id="355" r:id="rId10"/>
    <p:sldId id="353" r:id="rId11"/>
    <p:sldId id="356" r:id="rId12"/>
    <p:sldId id="360" r:id="rId13"/>
    <p:sldId id="357" r:id="rId14"/>
    <p:sldId id="358" r:id="rId15"/>
    <p:sldId id="359" r:id="rId16"/>
    <p:sldId id="361" r:id="rId17"/>
    <p:sldId id="362" r:id="rId18"/>
    <p:sldId id="349" r:id="rId19"/>
    <p:sldId id="350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FFCCCC"/>
    <a:srgbClr val="FFCCFF"/>
    <a:srgbClr val="336600"/>
    <a:srgbClr val="FF9900"/>
    <a:srgbClr val="008000"/>
    <a:srgbClr val="FF6600"/>
    <a:srgbClr val="E25B00"/>
    <a:srgbClr val="EF8B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1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2778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036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7491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193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323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1625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9487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6973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4837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883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4916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434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027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9616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577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2252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399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628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58000">
              <a:schemeClr val="accent1">
                <a:lumMod val="40000"/>
                <a:lumOff val="60000"/>
              </a:schemeClr>
            </a:gs>
            <a:gs pos="76000">
              <a:schemeClr val="accent1">
                <a:lumMod val="75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940152" y="146140"/>
            <a:ext cx="2997525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16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проведення 27.08.2025 р.</a:t>
            </a:r>
          </a:p>
          <a:p>
            <a:pPr algn="ctr"/>
            <a:r>
              <a:rPr lang="uk-UA" sz="16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 проведення: 13:00</a:t>
            </a:r>
          </a:p>
        </p:txBody>
      </p:sp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2051720" y="3183848"/>
            <a:ext cx="5526360" cy="116848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endParaRPr lang="ru-RU" sz="3600" kern="10" spc="0" dirty="0">
              <a:ln w="9525">
                <a:solidFill>
                  <a:srgbClr val="C00000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1FAC9B-A9B3-431B-B75B-B827F370C5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34547" y="4869160"/>
            <a:ext cx="1814726" cy="27299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AAA640-77D4-4D09-8178-3792DB734E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925" t="-5498" r="2629" b="17218"/>
          <a:stretch/>
        </p:blipFill>
        <p:spPr>
          <a:xfrm>
            <a:off x="1403648" y="6149073"/>
            <a:ext cx="5616624" cy="538195"/>
          </a:xfrm>
          <a:prstGeom prst="rect">
            <a:avLst/>
          </a:prstGeom>
        </p:spPr>
      </p:pic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1A228A88-6FD3-4DF5-A3D5-1303F747BF61}"/>
              </a:ext>
            </a:extLst>
          </p:cNvPr>
          <p:cNvSpPr/>
          <p:nvPr/>
        </p:nvSpPr>
        <p:spPr>
          <a:xfrm>
            <a:off x="2434914" y="1830541"/>
            <a:ext cx="50040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336600"/>
                </a:solidFill>
              </a:rPr>
              <a:t>освітній табір «</a:t>
            </a:r>
            <a:r>
              <a:rPr lang="en-US" b="1" dirty="0" err="1">
                <a:solidFill>
                  <a:srgbClr val="336600"/>
                </a:solidFill>
              </a:rPr>
              <a:t>VinBOOT</a:t>
            </a:r>
            <a:r>
              <a:rPr lang="en-US" b="1" dirty="0">
                <a:solidFill>
                  <a:srgbClr val="336600"/>
                </a:solidFill>
              </a:rPr>
              <a:t> </a:t>
            </a:r>
            <a:r>
              <a:rPr lang="en-US" b="1" dirty="0" err="1">
                <a:solidFill>
                  <a:srgbClr val="336600"/>
                </a:solidFill>
              </a:rPr>
              <a:t>EduCAMP</a:t>
            </a:r>
            <a:r>
              <a:rPr lang="en-US" b="1" dirty="0">
                <a:solidFill>
                  <a:srgbClr val="336600"/>
                </a:solidFill>
              </a:rPr>
              <a:t> – 2025 </a:t>
            </a:r>
            <a:endParaRPr lang="uk-UA" b="1" dirty="0">
              <a:solidFill>
                <a:srgbClr val="336600"/>
              </a:solidFill>
            </a:endParaRPr>
          </a:p>
          <a:p>
            <a:r>
              <a:rPr lang="uk-UA" b="1" dirty="0">
                <a:solidFill>
                  <a:srgbClr val="336600"/>
                </a:solidFill>
              </a:rPr>
              <a:t>(у рамках серпневої конференції)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C225A037-F6A7-4CFC-A993-F822FBDE671C}"/>
              </a:ext>
            </a:extLst>
          </p:cNvPr>
          <p:cNvSpPr/>
          <p:nvPr/>
        </p:nvSpPr>
        <p:spPr>
          <a:xfrm>
            <a:off x="444945" y="2554630"/>
            <a:ext cx="825410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33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Ігрові технології та практики культури піклування </a:t>
            </a:r>
          </a:p>
          <a:p>
            <a:pPr algn="ctr"/>
            <a:r>
              <a:rPr lang="uk-UA" sz="3200" b="1" dirty="0">
                <a:solidFill>
                  <a:srgbClr val="33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 збереженні ментального здоров’я дошкільників</a:t>
            </a:r>
            <a:endParaRPr lang="uk-UA" sz="3200" b="1" dirty="0">
              <a:solidFill>
                <a:srgbClr val="3366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EA5DCB-C1C3-4B8D-8850-282516653A1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0800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7504" y="69993"/>
            <a:ext cx="4366781" cy="81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64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885825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422364"/>
            <a:ext cx="2799228" cy="523220"/>
          </a:xfrm>
          <a:prstGeom prst="rect">
            <a:avLst/>
          </a:prstGeom>
          <a:solidFill>
            <a:srgbClr val="FFCCFF"/>
          </a:solidFill>
        </p:spPr>
        <p:txBody>
          <a:bodyPr wrap="none">
            <a:spAutoFit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uk-UA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Заняття-гра: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2060848"/>
            <a:ext cx="3035190" cy="523220"/>
          </a:xfrm>
          <a:prstGeom prst="rect">
            <a:avLst/>
          </a:prstGeom>
          <a:solidFill>
            <a:srgbClr val="FFCCFF"/>
          </a:solidFill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uk-UA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Заняття-казка</a:t>
            </a:r>
            <a:r>
              <a:rPr lang="ru-RU" dirty="0"/>
              <a:t>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83637" y="2924944"/>
            <a:ext cx="5656613" cy="523220"/>
          </a:xfrm>
          <a:prstGeom prst="rect">
            <a:avLst/>
          </a:prstGeom>
          <a:solidFill>
            <a:srgbClr val="FFCCFF"/>
          </a:solidFill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uk-UA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Заняття з елементами фітнесу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3573017"/>
            <a:ext cx="8174682" cy="954107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uk-UA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Заняття з використанням нетрадиційних технік: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7473" y="4564880"/>
            <a:ext cx="8174682" cy="954107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uk-UA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Заняття з використанням спортивного обладнання: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25682" y="5733256"/>
            <a:ext cx="3474862" cy="523220"/>
          </a:xfrm>
          <a:prstGeom prst="rect">
            <a:avLst/>
          </a:prstGeom>
          <a:solidFill>
            <a:srgbClr val="FFCCFF"/>
          </a:solidFill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uk-UA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Сюжетні заняття</a:t>
            </a:r>
            <a:r>
              <a:rPr lang="uk-UA" dirty="0"/>
              <a:t>: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195" y="1260582"/>
            <a:ext cx="2577055" cy="2407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250" y="5053461"/>
            <a:ext cx="2060936" cy="1203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003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260648"/>
            <a:ext cx="5888343" cy="830997"/>
          </a:xfrm>
          <a:prstGeom prst="rect">
            <a:avLst/>
          </a:prstGeom>
          <a:solidFill>
            <a:srgbClr val="FFCCFF"/>
          </a:solidFill>
        </p:spPr>
        <p:txBody>
          <a:bodyPr wrap="none">
            <a:spAutoFit/>
          </a:bodyPr>
          <a:lstStyle/>
          <a:p>
            <a:r>
              <a:rPr lang="ru-RU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Важливо</a:t>
            </a:r>
            <a:r>
              <a:rPr lang="ru-RU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пам'ятати</a:t>
            </a:r>
            <a:r>
              <a:rPr lang="ru-RU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484784"/>
            <a:ext cx="6318448" cy="44012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•	</a:t>
            </a:r>
            <a:r>
              <a:rPr lang="uk-UA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Фізкультурні заняття повинні бути частиною комплексної системи фізкультурно-оздоровчої роботи в дитячому садку. </a:t>
            </a:r>
          </a:p>
          <a:p>
            <a:r>
              <a:rPr lang="uk-UA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•	Необхідно заохочувати дітей до самостійної рухової активності та створення умов для її реалізації. </a:t>
            </a:r>
          </a:p>
          <a:p>
            <a:r>
              <a:rPr lang="uk-UA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•	Важливо враховувати індивідуальні особливості кожної дитини та її фізичний розвиток.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364" y="2638814"/>
            <a:ext cx="2567953" cy="2093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368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709" y="271390"/>
            <a:ext cx="894418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uk-UA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Основні вимоги до якості </a:t>
            </a:r>
            <a:r>
              <a:rPr lang="uk-UA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виконанн</a:t>
            </a:r>
            <a:r>
              <a:rPr lang="ru-RU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я: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997569"/>
            <a:ext cx="3972113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ru-RU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Правильна постава: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77212" y="1560966"/>
            <a:ext cx="3706336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uk-UA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Координація рухів</a:t>
            </a:r>
            <a:r>
              <a:rPr lang="uk-UA" dirty="0"/>
              <a:t>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78161" y="2115285"/>
            <a:ext cx="3406638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uk-UA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Амплітуда рухів: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41631" y="2708920"/>
            <a:ext cx="4515532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uk-UA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Чіткість та ритмічність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05769" y="3356992"/>
            <a:ext cx="2113143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uk-UA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Дихання</a:t>
            </a:r>
            <a:r>
              <a:rPr lang="uk-UA" dirty="0"/>
              <a:t>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7254" y="4077072"/>
            <a:ext cx="2053126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uk-UA" sz="28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Безпека: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957204"/>
            <a:ext cx="2520280" cy="338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631" y="3494165"/>
            <a:ext cx="1360880" cy="200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692" y="3618602"/>
            <a:ext cx="4074796" cy="270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69" y="4721602"/>
            <a:ext cx="2312325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3920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20688"/>
            <a:ext cx="5328592" cy="5693866"/>
          </a:xfrm>
          <a:prstGeom prst="rect">
            <a:avLst/>
          </a:prstGeom>
          <a:solidFill>
            <a:srgbClr val="FFCCCC"/>
          </a:solidFill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uk-UA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Всесвітній день психічного здоров’я, який відзначається 10 жовтня, заведено говорити про проблеми психічного (ментального) здоров’я в усьому світі. </a:t>
            </a:r>
          </a:p>
          <a:p>
            <a:r>
              <a:rPr lang="uk-UA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Майже 1 мільярд людей у світі страждають на психічні розлади, щорічно 3 мільйони осіб вмирають в результаті різних додаткових факторів, що напряму пов’язані з ментальним станом.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1772817"/>
            <a:ext cx="3283216" cy="230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250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146" y="332656"/>
            <a:ext cx="5544616" cy="5693866"/>
          </a:xfrm>
          <a:prstGeom prst="rect">
            <a:avLst/>
          </a:prstGeom>
          <a:solidFill>
            <a:srgbClr val="FFCCCC"/>
          </a:solidFill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Підтримка ментального здоров'я в Україні зараз має бути пріоритетом, адже психологічна стійкість людей – це основа відновлення країни після війни. Тому важливо не лише забезпечити доступ до фахової допомоги, але й поширювати практики самодопомоги та психологічної підтримки у суспільстві, зміцнюючи колективну стійкість та здатність до відновлення.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393" y="1700808"/>
            <a:ext cx="3464734" cy="3441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9194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5328592" cy="5940088"/>
          </a:xfrm>
          <a:prstGeom prst="rect">
            <a:avLst/>
          </a:prstGeom>
          <a:solidFill>
            <a:srgbClr val="FFCCCC"/>
          </a:solidFill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 цих складних умовах особливо важливу роль відіграють ініціативи, спрямовані на підтримку ментального здоров’я населення. </a:t>
            </a:r>
          </a:p>
          <a:p>
            <a:r>
              <a:rPr lang="uk-UA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Однією з таких є програма першої леді </a:t>
            </a:r>
            <a:r>
              <a:rPr lang="uk-UA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Олени </a:t>
            </a:r>
            <a:r>
              <a:rPr lang="uk-UA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Зеленської</a:t>
            </a:r>
            <a:r>
              <a:rPr lang="uk-UA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«Ти як?», </a:t>
            </a:r>
          </a:p>
          <a:p>
            <a:r>
              <a:rPr lang="uk-UA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яка має на меті покращити психологічний стан українців і забезпечити доступ до необхідної допомоги.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89"/>
          <a:stretch/>
        </p:blipFill>
        <p:spPr bwMode="auto">
          <a:xfrm>
            <a:off x="4932040" y="404664"/>
            <a:ext cx="4032448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68144" y="3212976"/>
            <a:ext cx="2486846" cy="3131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3376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3995936" cy="264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95936" y="332657"/>
            <a:ext cx="4752528" cy="6124754"/>
          </a:xfrm>
          <a:prstGeom prst="rect">
            <a:avLst/>
          </a:prstGeom>
          <a:solidFill>
            <a:srgbClr val="FFCCCC"/>
          </a:solidFill>
        </p:spPr>
        <p:txBody>
          <a:bodyPr wrap="square">
            <a:spAutoFit/>
          </a:bodyPr>
          <a:lstStyle/>
          <a:p>
            <a:r>
              <a:rPr lang="uk-UA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Проєкт</a:t>
            </a:r>
            <a:r>
              <a:rPr lang="uk-UA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«Ти як?» підтримує тих, хто найбільше цього потребує, і нагадує, що турбота про ментальне здоров’я – це перший крок до відновлення і подальшого процвітання України.</a:t>
            </a:r>
          </a:p>
          <a:p>
            <a:r>
              <a:rPr lang="uk-UA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Зі стійкості кожного з нас розпочинається стійкість мільйонів громадян України. Дбаймо про своє ментальне </a:t>
            </a:r>
            <a:r>
              <a:rPr lang="uk-UA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здоровʼя</a:t>
            </a:r>
            <a:r>
              <a:rPr lang="uk-UA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щодня й плекаймо свою стійкість! </a:t>
            </a:r>
          </a:p>
        </p:txBody>
      </p:sp>
    </p:spTree>
    <p:extLst>
      <p:ext uri="{BB962C8B-B14F-4D97-AF65-F5344CB8AC3E}">
        <p14:creationId xmlns:p14="http://schemas.microsoft.com/office/powerpoint/2010/main" val="4211822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>
            <a:extLst>
              <a:ext uri="{FF2B5EF4-FFF2-40B4-BE49-F238E27FC236}">
                <a16:creationId xmlns:a16="http://schemas.microsoft.com/office/drawing/2014/main" id="{C74C1279-F643-4871-88D6-436E9B6B9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513" y="332656"/>
            <a:ext cx="5112568" cy="3240360"/>
          </a:xfrm>
          <a:prstGeom prst="rect">
            <a:avLst/>
          </a:prstGeom>
        </p:spPr>
      </p:pic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6E1BE54E-8008-4C85-A538-7B4DD979FACE}"/>
              </a:ext>
            </a:extLst>
          </p:cNvPr>
          <p:cNvSpPr/>
          <p:nvPr/>
        </p:nvSpPr>
        <p:spPr>
          <a:xfrm>
            <a:off x="123513" y="3401568"/>
            <a:ext cx="8784975" cy="34163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Міністерство освіти і науки України запропонувало школам провести перший урок </a:t>
            </a:r>
            <a:r>
              <a:rPr lang="uk-UA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вересня </a:t>
            </a:r>
            <a:r>
              <a:rPr lang="uk-UA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тему ментального здоров'я, розробивши матеріали уроку під назвою </a:t>
            </a:r>
            <a:r>
              <a:rPr lang="uk-UA" sz="32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"Ти як? Повертаємось до школи!" </a:t>
            </a:r>
            <a:r>
              <a:rPr lang="uk-UA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учнів різних вікових груп. Метою уроку було навчити дітей технікам саморегуляції, а також надати ресурси для підтримки вчителів та учнів у складні часи, як зазначено на сайті міністерства.</a:t>
            </a:r>
          </a:p>
        </p:txBody>
      </p:sp>
    </p:spTree>
    <p:extLst>
      <p:ext uri="{BB962C8B-B14F-4D97-AF65-F5344CB8AC3E}">
        <p14:creationId xmlns:p14="http://schemas.microsoft.com/office/powerpoint/2010/main" val="1646379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55776" y="332656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i="1" dirty="0">
              <a:solidFill>
                <a:srgbClr val="FF6600"/>
              </a:solidFill>
            </a:endParaRP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EA3314C8-2B9A-4228-9C5A-8A7F86ECB47E}"/>
              </a:ext>
            </a:extLst>
          </p:cNvPr>
          <p:cNvSpPr/>
          <p:nvPr/>
        </p:nvSpPr>
        <p:spPr>
          <a:xfrm>
            <a:off x="683568" y="1397675"/>
            <a:ext cx="8064896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Використані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джерела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покликанням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На Урок»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МЕНТАЛЬНЕ ЗДОРОВ'Я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як?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?»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https://naurok.com.ua/mentalne-zdorov-ya-ti-yak-yak-ti-369905.html;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ментальне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воно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https://naurok.com.ua/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256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55776" y="332656"/>
            <a:ext cx="36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i="1" dirty="0">
              <a:solidFill>
                <a:srgbClr val="FF6600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59B1357-81E5-4AB3-B3F3-780EB45A1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548680"/>
            <a:ext cx="8856984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5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accent2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97114E79-B16C-4BD4-B61C-14197309F088}"/>
              </a:ext>
            </a:extLst>
          </p:cNvPr>
          <p:cNvSpPr/>
          <p:nvPr/>
        </p:nvSpPr>
        <p:spPr>
          <a:xfrm>
            <a:off x="359532" y="3350822"/>
            <a:ext cx="8424936" cy="32465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800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визначенням ВООЗ, ментальне здоров’я — це стан щастя та добробуту, в якому людина реалізує свої творчі здібності, може протистояти життєвим стресам, продуктивно працювати та робити внесок у суспільне життя.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BE0CF0-AD10-4B2E-BAE8-3199E2DCC8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82470"/>
            <a:ext cx="4392488" cy="31683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201BF7-E4B2-4A3C-82A1-3CA5CD46EB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080" y="548680"/>
            <a:ext cx="3168352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35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14D6463B-9C92-4672-AE9B-84F207A7B8E4}"/>
              </a:ext>
            </a:extLst>
          </p:cNvPr>
          <p:cNvSpPr/>
          <p:nvPr/>
        </p:nvSpPr>
        <p:spPr>
          <a:xfrm>
            <a:off x="683568" y="692696"/>
            <a:ext cx="7848872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endParaRPr lang="uk-UA" sz="32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6FE70D42-20C7-4C83-B767-C94FBF7293BB}"/>
              </a:ext>
            </a:extLst>
          </p:cNvPr>
          <p:cNvSpPr/>
          <p:nvPr/>
        </p:nvSpPr>
        <p:spPr>
          <a:xfrm>
            <a:off x="27456" y="492635"/>
            <a:ext cx="612068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uk-U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9B50F1B2-9A77-4A67-B95E-72C91646E93A}"/>
              </a:ext>
            </a:extLst>
          </p:cNvPr>
          <p:cNvSpPr/>
          <p:nvPr/>
        </p:nvSpPr>
        <p:spPr>
          <a:xfrm>
            <a:off x="683568" y="754245"/>
            <a:ext cx="7507088" cy="267765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uk-UA" sz="28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Зберегти ментальне здоров’я на етапі дошкільного віку вкрай важливо: </a:t>
            </a:r>
          </a:p>
          <a:p>
            <a:endParaRPr lang="uk-UA" sz="2800" b="1" i="1" dirty="0">
              <a:solidFill>
                <a:srgbClr val="33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b="1" i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 формує основи психічного благополуччя, яке впливатиме на всю життєву траєкторію дитини.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D26D5B-CE96-4075-B27A-4AE704EFF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3694023"/>
            <a:ext cx="4283968" cy="240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77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7DA44961-19A5-4C34-9641-70F0D49AB508}"/>
              </a:ext>
            </a:extLst>
          </p:cNvPr>
          <p:cNvSpPr/>
          <p:nvPr/>
        </p:nvSpPr>
        <p:spPr>
          <a:xfrm>
            <a:off x="107504" y="188640"/>
            <a:ext cx="4572000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8AA327CB-2BAC-4FE9-BF30-D4996AB9C8BA}"/>
              </a:ext>
            </a:extLst>
          </p:cNvPr>
          <p:cNvSpPr/>
          <p:nvPr/>
        </p:nvSpPr>
        <p:spPr>
          <a:xfrm>
            <a:off x="251520" y="4730368"/>
            <a:ext cx="622818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8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FD7784CD-84EB-4042-A877-A364C9F477D5}"/>
              </a:ext>
            </a:extLst>
          </p:cNvPr>
          <p:cNvSpPr/>
          <p:nvPr/>
        </p:nvSpPr>
        <p:spPr>
          <a:xfrm>
            <a:off x="827584" y="260648"/>
            <a:ext cx="7272808" cy="15696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Дошкільні роки є часом для формування позитивних звичок, таких як регулярна фізична активність, здоровий сон, правильне харчування, і ці звички впливають на ментальне здоров’я. </a:t>
            </a: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3F06EBFF-CCD2-4E0E-9274-F17E74A5A0BD}"/>
              </a:ext>
            </a:extLst>
          </p:cNvPr>
          <p:cNvSpPr/>
          <p:nvPr/>
        </p:nvSpPr>
        <p:spPr>
          <a:xfrm>
            <a:off x="939120" y="4125266"/>
            <a:ext cx="7776864" cy="22467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Навички та вміння для підтримки ментального здоров’я, сформовані в дітей на ранніх етапах, сприятимуть створенню основи для психічного благополуччя, яке підтримає їх протягом усього життя.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16" y="1830308"/>
            <a:ext cx="2487800" cy="2423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4" t="5217" r="25451" b="8469"/>
          <a:stretch/>
        </p:blipFill>
        <p:spPr bwMode="auto">
          <a:xfrm>
            <a:off x="3199949" y="2104252"/>
            <a:ext cx="1732091" cy="1875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9233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841E4853-B62C-4BEC-A210-5AA93C259903}"/>
              </a:ext>
            </a:extLst>
          </p:cNvPr>
          <p:cNvSpPr/>
          <p:nvPr/>
        </p:nvSpPr>
        <p:spPr>
          <a:xfrm>
            <a:off x="251520" y="620688"/>
            <a:ext cx="7848872" cy="181588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uk-UA" sz="28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Фізична активність має важливе значення для психічного здоров’я. Заохочуйте дітей грати на свіжому повітрі,   фізичної активності.</a:t>
            </a: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5AD83483-68AA-429A-A3D4-B349954DF74C}"/>
              </a:ext>
            </a:extLst>
          </p:cNvPr>
          <p:cNvSpPr/>
          <p:nvPr/>
        </p:nvSpPr>
        <p:spPr>
          <a:xfrm>
            <a:off x="395536" y="4293096"/>
            <a:ext cx="8352928" cy="181588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uk-UA" sz="2800" b="1" dirty="0">
                <a:solidFill>
                  <a:srgbClr val="33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Важливо створювати позитивну атмосферу, заохочувати дітей до активності та взаємодії, а також враховувати їхні індивідуальні потреби та можливості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B50831-70A7-4C0D-B495-9712380D9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201" y="2158774"/>
            <a:ext cx="3315016" cy="215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64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95BCCDC7-44F9-448C-A282-93CA03C6DC1A}"/>
              </a:ext>
            </a:extLst>
          </p:cNvPr>
          <p:cNvSpPr/>
          <p:nvPr/>
        </p:nvSpPr>
        <p:spPr>
          <a:xfrm>
            <a:off x="251520" y="260648"/>
            <a:ext cx="8496944" cy="1077218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Практики ментального </a:t>
            </a:r>
            <a:r>
              <a:rPr lang="uk-UA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здоров'я на фізкультурних заняттях:</a:t>
            </a: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BD749F13-7AAB-443B-8624-5CC74987EA11}"/>
              </a:ext>
            </a:extLst>
          </p:cNvPr>
          <p:cNvSpPr/>
          <p:nvPr/>
        </p:nvSpPr>
        <p:spPr>
          <a:xfrm>
            <a:off x="683568" y="1772816"/>
            <a:ext cx="3961149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uk-UA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Дихальні вправи:</a:t>
            </a: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BC7E76A6-8389-46F8-8A55-E0523D831A9A}"/>
              </a:ext>
            </a:extLst>
          </p:cNvPr>
          <p:cNvSpPr/>
          <p:nvPr/>
        </p:nvSpPr>
        <p:spPr>
          <a:xfrm>
            <a:off x="467544" y="2577098"/>
            <a:ext cx="6792693" cy="523220"/>
          </a:xfrm>
          <a:prstGeom prst="rect">
            <a:avLst/>
          </a:prstGeom>
          <a:solidFill>
            <a:srgbClr val="FFCCFF"/>
          </a:solidFill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uk-UA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Вправи на координацію та рівновагу</a:t>
            </a: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uk-UA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98AD1F8F-A596-45F2-871B-D4EBC0F26E21}"/>
              </a:ext>
            </a:extLst>
          </p:cNvPr>
          <p:cNvSpPr/>
          <p:nvPr/>
        </p:nvSpPr>
        <p:spPr>
          <a:xfrm>
            <a:off x="2389187" y="3299712"/>
            <a:ext cx="3573542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uk-UA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Психогімнастика</a:t>
            </a:r>
            <a:r>
              <a:rPr lang="uk-UA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35D47633-2A79-43B5-BDE5-421A436F38EE}"/>
              </a:ext>
            </a:extLst>
          </p:cNvPr>
          <p:cNvSpPr/>
          <p:nvPr/>
        </p:nvSpPr>
        <p:spPr>
          <a:xfrm>
            <a:off x="6010426" y="4016024"/>
            <a:ext cx="2807179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uk-UA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Рухливі ігри:</a:t>
            </a:r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AD12885D-4A2D-4564-B3C0-449BD33B13B5}"/>
              </a:ext>
            </a:extLst>
          </p:cNvPr>
          <p:cNvSpPr/>
          <p:nvPr/>
        </p:nvSpPr>
        <p:spPr>
          <a:xfrm>
            <a:off x="467544" y="4906099"/>
            <a:ext cx="3834961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uk-UA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Ігри на релаксацію</a:t>
            </a:r>
            <a:r>
              <a:rPr lang="uk-UA" dirty="0"/>
              <a:t>:</a:t>
            </a:r>
          </a:p>
        </p:txBody>
      </p:sp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F0124453-9CED-4019-ABC7-2BE92529CC1C}"/>
              </a:ext>
            </a:extLst>
          </p:cNvPr>
          <p:cNvSpPr/>
          <p:nvPr/>
        </p:nvSpPr>
        <p:spPr>
          <a:xfrm>
            <a:off x="691831" y="5463704"/>
            <a:ext cx="4201791" cy="523220"/>
          </a:xfrm>
          <a:prstGeom prst="rect">
            <a:avLst/>
          </a:prstGeom>
          <a:solidFill>
            <a:srgbClr val="336600"/>
          </a:solidFill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uk-UA" sz="2800" b="1" dirty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Вправи на уважність: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72" y="2035259"/>
            <a:ext cx="1547813" cy="201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0687"/>
            <a:ext cx="2389187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599186"/>
            <a:ext cx="2572941" cy="1660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0726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95BCCDC7-44F9-448C-A282-93CA03C6DC1A}"/>
              </a:ext>
            </a:extLst>
          </p:cNvPr>
          <p:cNvSpPr/>
          <p:nvPr/>
        </p:nvSpPr>
        <p:spPr>
          <a:xfrm>
            <a:off x="359532" y="553035"/>
            <a:ext cx="8496944" cy="584775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endParaRPr lang="uk-UA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90D5D423-0F64-4B36-B46C-F35092981E82}"/>
              </a:ext>
            </a:extLst>
          </p:cNvPr>
          <p:cNvSpPr/>
          <p:nvPr/>
        </p:nvSpPr>
        <p:spPr>
          <a:xfrm>
            <a:off x="584721" y="596160"/>
            <a:ext cx="8280920" cy="526297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2800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Сучасне фізкультурне заняття в дитячому садку має бути ігровим, цікавим, мотивуючим та враховувати вікові особливості дітей. Важливо уникати занять-уроків, як у школі, і забезпечувати міжпредметні зв'язки та інтеграцію різних видів діяльності. Кожне заняття має створювати "ситуацію успіху", доброзичливу атмосферу та заохочувати дітей</a:t>
            </a: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75899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85693D08-FC34-4641-A7C8-2EF0BBBAA2F5}"/>
              </a:ext>
            </a:extLst>
          </p:cNvPr>
          <p:cNvSpPr/>
          <p:nvPr/>
        </p:nvSpPr>
        <p:spPr>
          <a:xfrm>
            <a:off x="0" y="1510871"/>
            <a:ext cx="2897781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uk-UA" sz="2800" dirty="0">
                <a:solidFill>
                  <a:srgbClr val="336600"/>
                </a:solidFill>
              </a:rPr>
              <a:t> </a:t>
            </a:r>
            <a:r>
              <a:rPr lang="uk-UA" sz="2800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Ігрова форма:</a:t>
            </a: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E710BE0A-6733-4C27-AA88-3C369CE3239E}"/>
              </a:ext>
            </a:extLst>
          </p:cNvPr>
          <p:cNvSpPr/>
          <p:nvPr/>
        </p:nvSpPr>
        <p:spPr>
          <a:xfrm>
            <a:off x="5436096" y="1514527"/>
            <a:ext cx="3111749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uk-UA" sz="2800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Комплексність</a:t>
            </a:r>
            <a:r>
              <a:rPr lang="uk-UA" dirty="0">
                <a:solidFill>
                  <a:srgbClr val="336600"/>
                </a:solidFill>
              </a:rPr>
              <a:t>:</a:t>
            </a: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C3353A97-9788-4CBF-9A56-BD464565E231}"/>
              </a:ext>
            </a:extLst>
          </p:cNvPr>
          <p:cNvSpPr/>
          <p:nvPr/>
        </p:nvSpPr>
        <p:spPr>
          <a:xfrm>
            <a:off x="107504" y="287070"/>
            <a:ext cx="8856984" cy="1200329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характеристики сучасного фізкультурного заняття: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2641848"/>
            <a:ext cx="3062377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uk-UA" sz="2800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Варіативність: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3409836"/>
            <a:ext cx="2427588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uk-UA" sz="2800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Наочність: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932755" y="5517232"/>
            <a:ext cx="495629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uk-UA" sz="2800" b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Варіативність проведення</a:t>
            </a:r>
            <a:r>
              <a:rPr lang="ru-RU" dirty="0"/>
              <a:t>: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77" y="3979912"/>
            <a:ext cx="4097337" cy="2457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939" y="1925673"/>
            <a:ext cx="3478062" cy="29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2171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C3353A97-9788-4CBF-9A56-BD464565E231}"/>
              </a:ext>
            </a:extLst>
          </p:cNvPr>
          <p:cNvSpPr/>
          <p:nvPr/>
        </p:nvSpPr>
        <p:spPr>
          <a:xfrm>
            <a:off x="107504" y="287070"/>
            <a:ext cx="8856984" cy="1200329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характеристики сучасного фізкультурного заняття</a:t>
            </a:r>
            <a:r>
              <a:rPr lang="ru-RU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uk-UA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6434" y="1624273"/>
            <a:ext cx="2584425" cy="523220"/>
          </a:xfrm>
          <a:prstGeom prst="rect">
            <a:avLst/>
          </a:prstGeom>
          <a:solidFill>
            <a:srgbClr val="FFCCFF"/>
          </a:solidFill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uk-UA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Емоційність</a:t>
            </a:r>
            <a:r>
              <a:rPr lang="uk-UA" dirty="0"/>
              <a:t>: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93741" y="2420888"/>
            <a:ext cx="4139275" cy="523220"/>
          </a:xfrm>
          <a:prstGeom prst="rect">
            <a:avLst/>
          </a:prstGeom>
          <a:solidFill>
            <a:srgbClr val="FFCCFF"/>
          </a:solidFill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uk-UA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Індивідуальний підхід</a:t>
            </a:r>
            <a:r>
              <a:rPr lang="ru-RU" dirty="0"/>
              <a:t>: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169" y="3192356"/>
            <a:ext cx="7093609" cy="523220"/>
          </a:xfrm>
          <a:prstGeom prst="rect">
            <a:avLst/>
          </a:prstGeom>
          <a:solidFill>
            <a:srgbClr val="FFCCFF"/>
          </a:solidFill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uk-UA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Інтеграція з іншими видами діяльності</a:t>
            </a:r>
            <a:r>
              <a:rPr lang="ru-RU" dirty="0"/>
              <a:t>: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20886" y="4077072"/>
            <a:ext cx="3684983" cy="523220"/>
          </a:xfrm>
          <a:prstGeom prst="rect">
            <a:avLst/>
          </a:prstGeom>
          <a:solidFill>
            <a:srgbClr val="FFCCFF"/>
          </a:solidFill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uk-UA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Оздоровчий ефект</a:t>
            </a:r>
            <a:r>
              <a:rPr lang="ru-RU" dirty="0"/>
              <a:t>: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169" y="5066020"/>
            <a:ext cx="6306342" cy="523220"/>
          </a:xfrm>
          <a:prstGeom prst="rect">
            <a:avLst/>
          </a:prstGeom>
          <a:solidFill>
            <a:srgbClr val="FFCCFF"/>
          </a:solidFill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uk-UA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Врахування вікових особливостей: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20886" y="5780884"/>
            <a:ext cx="4624343" cy="523220"/>
          </a:xfrm>
          <a:prstGeom prst="rect">
            <a:avLst/>
          </a:prstGeom>
          <a:solidFill>
            <a:srgbClr val="FFCCFF"/>
          </a:solidFill>
        </p:spPr>
        <p:txBody>
          <a:bodyPr wrap="non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uk-UA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Поступове ускладнення: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108432"/>
            <a:ext cx="2232248" cy="2608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510" y="3498484"/>
            <a:ext cx="2651977" cy="33595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83153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рирода">
  <a:themeElements>
    <a:clrScheme name="Зелено-жовтий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Природа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Природа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2346</TotalTime>
  <Words>689</Words>
  <Application>Microsoft Office PowerPoint</Application>
  <PresentationFormat>Екран (4:3)</PresentationFormat>
  <Paragraphs>71</Paragraphs>
  <Slides>19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19</vt:i4>
      </vt:variant>
    </vt:vector>
  </HeadingPairs>
  <TitlesOfParts>
    <vt:vector size="24" baseType="lpstr">
      <vt:lpstr>Arial</vt:lpstr>
      <vt:lpstr>Garamond</vt:lpstr>
      <vt:lpstr>Times New Roman</vt:lpstr>
      <vt:lpstr>Wingdings</vt:lpstr>
      <vt:lpstr>Природа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Директор</cp:lastModifiedBy>
  <cp:revision>183</cp:revision>
  <dcterms:created xsi:type="dcterms:W3CDTF">2021-11-02T12:06:25Z</dcterms:created>
  <dcterms:modified xsi:type="dcterms:W3CDTF">2025-09-10T11:37:00Z</dcterms:modified>
</cp:coreProperties>
</file>